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2" y="-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437113"/>
            <a:ext cx="7772400" cy="720080"/>
          </a:xfrm>
        </p:spPr>
        <p:txBody>
          <a:bodyPr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013176"/>
            <a:ext cx="6400800" cy="694928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E5D3-0EE8-449F-8E2F-C31222F5F8E7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60B8-BAB8-4E8E-9686-E359FF433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60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7744" y="274638"/>
            <a:ext cx="6419056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67744" y="1600200"/>
            <a:ext cx="6419056" cy="4525963"/>
          </a:xfrm>
        </p:spPr>
        <p:txBody>
          <a:bodyPr/>
          <a:lstStyle/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E5D3-0EE8-449F-8E2F-C31222F5F8E7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60B8-BAB8-4E8E-9686-E359FF433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22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132856"/>
            <a:ext cx="8229600" cy="399330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E5D3-0EE8-449F-8E2F-C31222F5F8E7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60B8-BAB8-4E8E-9686-E359FF433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39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3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E5D3-0EE8-449F-8E2F-C31222F5F8E7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60B8-BAB8-4E8E-9686-E359FF433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72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BE5D3-0EE8-449F-8E2F-C31222F5F8E7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660B8-BAB8-4E8E-9686-E359FF433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1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293096"/>
            <a:ext cx="7772400" cy="720080"/>
          </a:xfrm>
        </p:spPr>
        <p:txBody>
          <a:bodyPr>
            <a:noAutofit/>
          </a:bodyPr>
          <a:lstStyle/>
          <a:p>
            <a:r>
              <a:rPr lang="th-TH" b="1" dirty="0">
                <a:solidFill>
                  <a:srgbClr val="FFFF00"/>
                </a:solidFill>
              </a:rPr>
              <a:t>พฤติกรรมสุขภาพของผู้สูงอายุที่มีอายุยืน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h-TH" sz="2800" b="1" dirty="0" smtClean="0">
                <a:solidFill>
                  <a:srgbClr val="00B0F0"/>
                </a:solidFill>
              </a:rPr>
              <a:t>ดร.จักรกฤษณ์ วังราษฎร์</a:t>
            </a:r>
          </a:p>
          <a:p>
            <a:r>
              <a:rPr lang="th-TH" sz="2800" b="1" dirty="0" smtClean="0">
                <a:solidFill>
                  <a:srgbClr val="00B0F0"/>
                </a:solidFill>
              </a:rPr>
              <a:t>สถาบันวิจัยวิทยาศาสตร์สุขภาพ มหาวิยาลัยเชียงใหม่</a:t>
            </a:r>
            <a:endParaRPr lang="en-US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5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404664"/>
            <a:ext cx="2808312" cy="1143000"/>
          </a:xfrm>
        </p:spPr>
        <p:txBody>
          <a:bodyPr/>
          <a:lstStyle/>
          <a:p>
            <a:r>
              <a:rPr lang="th-TH" b="1" dirty="0" smtClean="0">
                <a:solidFill>
                  <a:srgbClr val="0070C0"/>
                </a:solidFill>
              </a:rPr>
              <a:t>สรุปผลการศึกษา</a:t>
            </a:r>
            <a:endParaRPr lang="th-TH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67333"/>
            <a:ext cx="8075240" cy="4525963"/>
          </a:xfrm>
        </p:spPr>
        <p:txBody>
          <a:bodyPr>
            <a:normAutofit/>
          </a:bodyPr>
          <a:lstStyle/>
          <a:p>
            <a:pPr algn="thaiDist"/>
            <a:r>
              <a:rPr lang="th-TH" dirty="0"/>
              <a:t>กลุ่มตัวอย่างซึ่งเป็นผู้สูงอายุวัยปลายคือมีอายุตั้งแต่ </a:t>
            </a:r>
            <a:r>
              <a:rPr lang="en-US" dirty="0"/>
              <a:t> </a:t>
            </a:r>
            <a:r>
              <a:rPr lang="en-US" dirty="0" smtClean="0"/>
              <a:t>100 </a:t>
            </a:r>
            <a:r>
              <a:rPr lang="th-TH" dirty="0"/>
              <a:t>ปีขึ้นไป </a:t>
            </a:r>
            <a:r>
              <a:rPr lang="th-TH" dirty="0" smtClean="0"/>
              <a:t>จำนวน </a:t>
            </a:r>
            <a:r>
              <a:rPr lang="en-US" dirty="0" smtClean="0"/>
              <a:t>37 </a:t>
            </a:r>
            <a:r>
              <a:rPr lang="th-TH" dirty="0" smtClean="0"/>
              <a:t>คน สามารถ</a:t>
            </a:r>
            <a:r>
              <a:rPr lang="th-TH" dirty="0"/>
              <a:t>ใช้ชีวิตประจำวันได้เป็น</a:t>
            </a:r>
            <a:r>
              <a:rPr lang="th-TH" dirty="0" smtClean="0"/>
              <a:t>ปกติ</a:t>
            </a:r>
          </a:p>
          <a:p>
            <a:pPr algn="thaiDist"/>
            <a:r>
              <a:rPr lang="th-TH" dirty="0" smtClean="0"/>
              <a:t>พยายาม</a:t>
            </a:r>
            <a:r>
              <a:rPr lang="th-TH" dirty="0"/>
              <a:t>ปฏิบัติกิจกรรมทุกอย่างด้วยตนเอง ลดการขอร้องหรือให้ผู้อื่นช่วยเหลือ แม้ว่าจะปฏิบัติได้ไม่สมบูรณ์มากนักก็ตาม ยกเว้นในบางกรณีเท่านั้นที่มี</a:t>
            </a:r>
            <a:r>
              <a:rPr lang="th-TH" dirty="0" smtClean="0"/>
              <a:t>การร้อง</a:t>
            </a:r>
            <a:r>
              <a:rPr lang="th-TH" dirty="0"/>
              <a:t>ขอให้</a:t>
            </a:r>
            <a:r>
              <a:rPr lang="th-TH" dirty="0" smtClean="0"/>
              <a:t>ช่วยเหลือ</a:t>
            </a:r>
          </a:p>
          <a:p>
            <a:pPr algn="thaiDist"/>
            <a:r>
              <a:rPr lang="th-TH" dirty="0" smtClean="0"/>
              <a:t>แสดง</a:t>
            </a:r>
            <a:r>
              <a:rPr lang="th-TH" dirty="0"/>
              <a:t>ให้เห็นถึงความต้องการแสดงความสามารถของตนเองให้ผู้อื่นได้เห็นและเชื่อว่าตนเองไม่เป็นภาระในการ</a:t>
            </a:r>
            <a:r>
              <a:rPr lang="th-TH" dirty="0" smtClean="0"/>
              <a:t>ดูแล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63880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568952" cy="5865515"/>
          </a:xfrm>
        </p:spPr>
        <p:txBody>
          <a:bodyPr>
            <a:normAutofit/>
          </a:bodyPr>
          <a:lstStyle/>
          <a:p>
            <a:pPr algn="thaiDist"/>
            <a:r>
              <a:rPr lang="th-TH" dirty="0" smtClean="0"/>
              <a:t>ผู้สูงอายุส่วนใหญ่มี</a:t>
            </a:r>
            <a:r>
              <a:rPr lang="th-TH" dirty="0"/>
              <a:t>โรคประจำตัว</a:t>
            </a:r>
            <a:r>
              <a:rPr lang="th-TH" dirty="0" smtClean="0"/>
              <a:t>เรื้อรัง</a:t>
            </a:r>
            <a:r>
              <a:rPr lang="th-TH" dirty="0"/>
              <a:t>และมียาที่ต้องรับประทานเป็นประจำ </a:t>
            </a:r>
            <a:endParaRPr lang="th-TH" dirty="0" smtClean="0"/>
          </a:p>
          <a:p>
            <a:pPr algn="thaiDist"/>
            <a:r>
              <a:rPr lang="th-TH" dirty="0" smtClean="0"/>
              <a:t>เมื่อ</a:t>
            </a:r>
            <a:r>
              <a:rPr lang="th-TH" dirty="0"/>
              <a:t>เกิดการเจ็บป่วยส่วนใหญ่จะไม่ไปพบแพทย์จะรักษาด้วยตนเองหรือให้ผู้ดูแลช่วยรักษาจัดหายาให้ </a:t>
            </a:r>
            <a:endParaRPr lang="th-TH" dirty="0" smtClean="0"/>
          </a:p>
          <a:p>
            <a:pPr algn="thaiDist"/>
            <a:r>
              <a:rPr lang="th-TH" dirty="0" smtClean="0"/>
              <a:t>เนื่องจาก</a:t>
            </a:r>
            <a:r>
              <a:rPr lang="th-TH" dirty="0"/>
              <a:t>อุปสรรคของการเดินทางและบางคนอยู่ไกลสถานพยาบาล ทำให้อาการเจ็บป่วยไม่หายหรือหายได้ช้า </a:t>
            </a:r>
            <a:endParaRPr lang="th-TH" dirty="0" smtClean="0"/>
          </a:p>
          <a:p>
            <a:pPr algn="thaiDist"/>
            <a:r>
              <a:rPr lang="th-TH" dirty="0" smtClean="0"/>
              <a:t>สภาพแวดล้อม</a:t>
            </a:r>
            <a:r>
              <a:rPr lang="th-TH" dirty="0"/>
              <a:t>รอบบ้านยังไม่ถูกสุขลักษณะ มีการเป็นอยู่ตามสภาพและความเคยชินดั้งเดิม </a:t>
            </a:r>
            <a:endParaRPr lang="th-TH" dirty="0" smtClean="0"/>
          </a:p>
          <a:p>
            <a:pPr algn="thaiDist"/>
            <a:r>
              <a:rPr lang="th-TH" dirty="0" smtClean="0"/>
              <a:t>ไม่</a:t>
            </a:r>
            <a:r>
              <a:rPr lang="th-TH" dirty="0"/>
              <a:t>มีการเก็บรักษาอาหารในสถานที่สะอาดมิดชิด จัดไว้ในถาดและวางไว้ภายในบริเวณบ้านเมื่อถึงเวลาก็มารับประทานและไม่ได้ทำความ</a:t>
            </a:r>
            <a:r>
              <a:rPr lang="th-TH" dirty="0" smtClean="0"/>
              <a:t>สะอาด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42970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764704"/>
            <a:ext cx="7931224" cy="5361459"/>
          </a:xfrm>
        </p:spPr>
        <p:txBody>
          <a:bodyPr/>
          <a:lstStyle/>
          <a:p>
            <a:r>
              <a:rPr lang="th-TH" dirty="0"/>
              <a:t>อย่างไรก็ตามจะเห็นได้ว่ากลุ่มตัวอย่างทั้งหมดยึดถือในเรื่องความเชื่อและหลักธรรมทางพุทธศาสนา </a:t>
            </a:r>
            <a:endParaRPr lang="th-TH" dirty="0" smtClean="0"/>
          </a:p>
          <a:p>
            <a:r>
              <a:rPr lang="th-TH" dirty="0" smtClean="0"/>
              <a:t>มี</a:t>
            </a:r>
            <a:r>
              <a:rPr lang="th-TH" dirty="0"/>
              <a:t>การสวดมนต์ ทำสมาธิ ทั้งในอดีตและปัจจุบัน ทั้งยามปกติและยามป่วยไข้หรือไม่สบายใจ </a:t>
            </a:r>
            <a:endParaRPr lang="th-TH" dirty="0" smtClean="0"/>
          </a:p>
          <a:p>
            <a:r>
              <a:rPr lang="th-TH" dirty="0" smtClean="0"/>
              <a:t>แสดง</a:t>
            </a:r>
            <a:r>
              <a:rPr lang="th-TH" dirty="0"/>
              <a:t>ให้เห็นว่ากลุ่มตัวอย่างมีหลักที่ใช้เป็นที่พึ่งทางใจ มีแนวทางในการรักษาความสงบทางใจซึ่งจะทำให้ชีวิตมีความสุข ส่งผลต่ออารมณ์และจิตใจที่ดี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70434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ukhothailocal.go.th/images/news/spkef201509301413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48680"/>
            <a:ext cx="8896350" cy="58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152" y="404664"/>
            <a:ext cx="3528392" cy="1143000"/>
          </a:xfrm>
        </p:spPr>
        <p:txBody>
          <a:bodyPr>
            <a:normAutofit/>
          </a:bodyPr>
          <a:lstStyle/>
          <a:p>
            <a:r>
              <a:rPr lang="th-TH" sz="5400" b="1" dirty="0" smtClean="0">
                <a:solidFill>
                  <a:srgbClr val="FF00FF"/>
                </a:solidFill>
              </a:rPr>
              <a:t>ขอบคุณครับ</a:t>
            </a:r>
            <a:endParaRPr lang="en-US" sz="5400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48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752" y="1556792"/>
            <a:ext cx="6419056" cy="4525963"/>
          </a:xfrm>
        </p:spPr>
        <p:txBody>
          <a:bodyPr/>
          <a:lstStyle/>
          <a:p>
            <a:pPr marL="0" indent="0">
              <a:buNone/>
            </a:pPr>
            <a:r>
              <a:rPr lang="th-TH" b="1" dirty="0" smtClean="0"/>
              <a:t>               </a:t>
            </a:r>
            <a:r>
              <a:rPr lang="th-TH" sz="3600" b="1" dirty="0" smtClean="0">
                <a:solidFill>
                  <a:srgbClr val="0070C0"/>
                </a:solidFill>
              </a:rPr>
              <a:t>วัตถุประสงค์</a:t>
            </a:r>
            <a:r>
              <a:rPr lang="th-TH" sz="3600" b="1" dirty="0">
                <a:solidFill>
                  <a:srgbClr val="0070C0"/>
                </a:solidFill>
              </a:rPr>
              <a:t>การศึกษา</a:t>
            </a:r>
            <a:endParaRPr lang="th-TH" sz="36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th-TH" dirty="0" smtClean="0"/>
              <a:t> เพื่อ</a:t>
            </a:r>
            <a:r>
              <a:rPr lang="th-TH" dirty="0"/>
              <a:t>ศึกษาพฤติกรรมสุขภาพของผู้สูงอายุที่มีอายุ</a:t>
            </a:r>
            <a:r>
              <a:rPr lang="th-TH" dirty="0" smtClean="0"/>
              <a:t>ยืน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0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6419056" cy="1143000"/>
          </a:xfrm>
        </p:spPr>
        <p:txBody>
          <a:bodyPr/>
          <a:lstStyle/>
          <a:p>
            <a:r>
              <a:rPr lang="th-TH" b="1" dirty="0" smtClean="0"/>
              <a:t>                  </a:t>
            </a:r>
            <a:r>
              <a:rPr lang="th-TH" b="1" dirty="0" smtClean="0">
                <a:solidFill>
                  <a:srgbClr val="0070C0"/>
                </a:solidFill>
              </a:rPr>
              <a:t>ขอบเขตการศึกษา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/>
          </a:bodyPr>
          <a:lstStyle/>
          <a:p>
            <a:pPr algn="thaiDist"/>
            <a:r>
              <a:rPr lang="th-TH" dirty="0" smtClean="0"/>
              <a:t>การศึกษา</a:t>
            </a:r>
            <a:r>
              <a:rPr lang="th-TH" dirty="0"/>
              <a:t>ครั้งนี้เป็นการวิจัยเชิงพรรณนา (</a:t>
            </a:r>
            <a:r>
              <a:rPr lang="en-US" dirty="0"/>
              <a:t>Descriptive Research</a:t>
            </a:r>
            <a:r>
              <a:rPr lang="th-TH" dirty="0"/>
              <a:t>) เพื่อศึกษาศึกษาพฤติกรรมสุขภาพของผู้สูงอายุที่มีอายุยืนในพื้นที่อำเภอแม่จัน จังหวัดเชียงราย</a:t>
            </a:r>
            <a:endParaRPr lang="en-US" dirty="0"/>
          </a:p>
          <a:p>
            <a:pPr algn="thaiDist"/>
            <a:r>
              <a:rPr lang="th-TH" dirty="0" smtClean="0"/>
              <a:t>ประชากรคือ</a:t>
            </a:r>
            <a:r>
              <a:rPr lang="th-TH" dirty="0"/>
              <a:t>ผู้สูงอายุวัยปลาย คือ มีอายุมากกว่า </a:t>
            </a:r>
            <a:r>
              <a:rPr lang="en-US" dirty="0" smtClean="0"/>
              <a:t>100</a:t>
            </a:r>
            <a:r>
              <a:rPr lang="th-TH" dirty="0" smtClean="0"/>
              <a:t> </a:t>
            </a:r>
            <a:r>
              <a:rPr lang="th-TH" dirty="0"/>
              <a:t>ปี จำนวน </a:t>
            </a:r>
            <a:r>
              <a:rPr lang="en-US" dirty="0" smtClean="0"/>
              <a:t>37 </a:t>
            </a:r>
            <a:r>
              <a:rPr lang="th-TH" dirty="0" smtClean="0"/>
              <a:t>คน </a:t>
            </a:r>
            <a:r>
              <a:rPr lang="th-TH" dirty="0"/>
              <a:t>ที่อาศัยอยู่ในพื้นที่ อำเภอแม่จัน จังหวัด</a:t>
            </a:r>
            <a:r>
              <a:rPr lang="th-TH" dirty="0" smtClean="0"/>
              <a:t>เชียงราย</a:t>
            </a:r>
          </a:p>
          <a:p>
            <a:pPr algn="thaiDist"/>
            <a:r>
              <a:rPr lang="th-TH" dirty="0" smtClean="0"/>
              <a:t>ทำการเก็บข้อมูลระหว่างเดือนมีนาคม </a:t>
            </a:r>
            <a:r>
              <a:rPr lang="en-US" dirty="0" smtClean="0"/>
              <a:t>2555- </a:t>
            </a:r>
            <a:r>
              <a:rPr lang="th-TH" dirty="0" smtClean="0"/>
              <a:t>สิงหาคม </a:t>
            </a:r>
            <a:r>
              <a:rPr lang="en-US" dirty="0" smtClean="0"/>
              <a:t>2555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62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832" y="260648"/>
            <a:ext cx="4176464" cy="1143000"/>
          </a:xfrm>
        </p:spPr>
        <p:txBody>
          <a:bodyPr/>
          <a:lstStyle/>
          <a:p>
            <a:r>
              <a:rPr lang="th-TH" b="1" dirty="0" smtClean="0">
                <a:solidFill>
                  <a:srgbClr val="0070C0"/>
                </a:solidFill>
              </a:rPr>
              <a:t>เครื่องมือที่ใช้ในการศึกษา</a:t>
            </a:r>
            <a:endParaRPr lang="th-TH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525963"/>
          </a:xfrm>
        </p:spPr>
        <p:txBody>
          <a:bodyPr/>
          <a:lstStyle/>
          <a:p>
            <a:r>
              <a:rPr lang="th-TH" dirty="0"/>
              <a:t>เครื่องมือที่ใช้ในการศึกษาเป็นแบบสอบถามซึ่งประกอบด้วย 2 ส่วนคือ </a:t>
            </a: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     1) แบบสอบถาม</a:t>
            </a:r>
            <a:r>
              <a:rPr lang="th-TH" dirty="0"/>
              <a:t>ข้อมูลทั่วไป                 </a:t>
            </a: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     2) แบบสอบถาม</a:t>
            </a:r>
            <a:r>
              <a:rPr lang="th-TH" dirty="0"/>
              <a:t>พฤติกรรมการดูแลสุขภาพของผู้สูงอายุที่มีอายุยืน </a:t>
            </a:r>
            <a:r>
              <a:rPr lang="th-TH" dirty="0" smtClean="0"/>
              <a:t>	</a:t>
            </a:r>
          </a:p>
          <a:p>
            <a:pPr marL="0" indent="0">
              <a:buNone/>
            </a:pPr>
            <a:r>
              <a:rPr lang="en-US" sz="2800" i="1" dirty="0" smtClean="0"/>
              <a:t>          </a:t>
            </a:r>
            <a:r>
              <a:rPr lang="en-US" sz="2400" i="1" dirty="0" smtClean="0"/>
              <a:t>*</a:t>
            </a:r>
            <a:r>
              <a:rPr lang="th-TH" sz="2400" i="1" dirty="0" smtClean="0"/>
              <a:t> มี</a:t>
            </a:r>
            <a:r>
              <a:rPr lang="th-TH" sz="2400" i="1" dirty="0"/>
              <a:t>ค่าดัชนีความตรงตามเนื้อหาเท่ากับ</a:t>
            </a:r>
            <a:r>
              <a:rPr lang="th-TH" sz="2000" i="1" dirty="0"/>
              <a:t> </a:t>
            </a:r>
            <a:r>
              <a:rPr lang="en-US" sz="2000" i="1" dirty="0" smtClean="0"/>
              <a:t>0.80 </a:t>
            </a:r>
            <a:r>
              <a:rPr lang="th-TH" sz="2400" i="1" dirty="0" smtClean="0"/>
              <a:t>และ </a:t>
            </a:r>
          </a:p>
          <a:p>
            <a:pPr marL="0" indent="0">
              <a:buNone/>
            </a:pPr>
            <a:r>
              <a:rPr lang="en-US" sz="2400" i="1" dirty="0" smtClean="0"/>
              <a:t>   </a:t>
            </a:r>
            <a:r>
              <a:rPr lang="en-US" sz="2400" i="1" dirty="0"/>
              <a:t> </a:t>
            </a:r>
            <a:r>
              <a:rPr lang="en-US" sz="2400" i="1" dirty="0" smtClean="0"/>
              <a:t>        *</a:t>
            </a:r>
            <a:r>
              <a:rPr lang="th-TH" sz="2400" i="1" dirty="0" smtClean="0"/>
              <a:t> มีค่า</a:t>
            </a:r>
            <a:r>
              <a:rPr lang="th-TH" sz="2400" i="1" dirty="0"/>
              <a:t>ความเชื่อมั่น </a:t>
            </a:r>
            <a:r>
              <a:rPr lang="th-TH" sz="2400" i="1" dirty="0" smtClean="0"/>
              <a:t>(</a:t>
            </a:r>
            <a:r>
              <a:rPr lang="en-US" sz="2000" i="1" dirty="0"/>
              <a:t>Reliability</a:t>
            </a:r>
            <a:r>
              <a:rPr lang="th-TH" sz="2400" i="1" dirty="0"/>
              <a:t>) เท่ากับ </a:t>
            </a:r>
            <a:r>
              <a:rPr lang="en-US" sz="2000" i="1" dirty="0" smtClean="0"/>
              <a:t>0.82</a:t>
            </a:r>
            <a:r>
              <a:rPr lang="en-US" sz="2400" i="1" dirty="0" smtClean="0"/>
              <a:t> </a:t>
            </a:r>
            <a:r>
              <a:rPr lang="th-TH" sz="2400" i="1" dirty="0" smtClean="0"/>
              <a:t>(</a:t>
            </a:r>
            <a:r>
              <a:rPr lang="en-US" sz="2000" i="1" dirty="0"/>
              <a:t>Cronbach alpha Coefficient</a:t>
            </a:r>
            <a:r>
              <a:rPr lang="th-TH" sz="28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190539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7944" y="116632"/>
            <a:ext cx="2232248" cy="1143000"/>
          </a:xfrm>
        </p:spPr>
        <p:txBody>
          <a:bodyPr/>
          <a:lstStyle/>
          <a:p>
            <a:r>
              <a:rPr lang="th-TH" b="1" dirty="0" smtClean="0"/>
              <a:t>ผลการศึกษา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u="sng" dirty="0" smtClean="0">
                <a:solidFill>
                  <a:srgbClr val="FF0000"/>
                </a:solidFill>
              </a:rPr>
              <a:t>ข้อมูลทั่วไปของกลุ่มตัวอย่าง</a:t>
            </a:r>
          </a:p>
          <a:p>
            <a:r>
              <a:rPr lang="th-TH" dirty="0" smtClean="0"/>
              <a:t>กลุ่มตัวอย่างเป็นหญิงและชาย ร้อยละ </a:t>
            </a:r>
            <a:r>
              <a:rPr lang="en-US" dirty="0" smtClean="0"/>
              <a:t>59.5 </a:t>
            </a:r>
            <a:r>
              <a:rPr lang="th-TH" dirty="0" smtClean="0"/>
              <a:t>และ </a:t>
            </a:r>
            <a:r>
              <a:rPr lang="en-US" dirty="0" smtClean="0"/>
              <a:t>40.5 </a:t>
            </a:r>
            <a:r>
              <a:rPr lang="th-TH" dirty="0" smtClean="0"/>
              <a:t>ตามลำดับ</a:t>
            </a:r>
          </a:p>
          <a:p>
            <a:r>
              <a:rPr lang="th-TH" dirty="0" smtClean="0"/>
              <a:t>เป็นชาวไทยพื้นราบ ร้อยละ </a:t>
            </a:r>
            <a:r>
              <a:rPr lang="en-US" dirty="0" smtClean="0"/>
              <a:t>43.70 </a:t>
            </a:r>
            <a:r>
              <a:rPr lang="th-TH" dirty="0" smtClean="0"/>
              <a:t>เป็นชนชาติพันธุ์ ร้อนละ </a:t>
            </a:r>
            <a:r>
              <a:rPr lang="en-US" dirty="0" smtClean="0"/>
              <a:t>57.30</a:t>
            </a:r>
          </a:p>
          <a:p>
            <a:r>
              <a:rPr lang="th-TH" dirty="0" smtClean="0"/>
              <a:t>นับถือศานาพุทธ ร้อยละ </a:t>
            </a:r>
            <a:r>
              <a:rPr lang="en-US" dirty="0" smtClean="0"/>
              <a:t>45.60 </a:t>
            </a:r>
            <a:r>
              <a:rPr lang="th-TH" dirty="0" smtClean="0"/>
              <a:t>ศาสนาคริสต์ ร้อยละ </a:t>
            </a:r>
            <a:r>
              <a:rPr lang="en-US" dirty="0" smtClean="0"/>
              <a:t>55.40</a:t>
            </a:r>
          </a:p>
          <a:p>
            <a:r>
              <a:rPr lang="th-TH" dirty="0"/>
              <a:t>ไม่ได้เรียนหนังสือ ร้อยละ </a:t>
            </a:r>
            <a:r>
              <a:rPr lang="en-US" dirty="0"/>
              <a:t>73</a:t>
            </a:r>
            <a:r>
              <a:rPr lang="th-TH" dirty="0" smtClean="0"/>
              <a:t>.</a:t>
            </a:r>
            <a:r>
              <a:rPr lang="en-US" dirty="0" smtClean="0"/>
              <a:t>0</a:t>
            </a:r>
          </a:p>
          <a:p>
            <a:r>
              <a:rPr lang="th-TH" dirty="0"/>
              <a:t>พักในที่อยู่ปัจจุบันน้อยที่สุด </a:t>
            </a:r>
            <a:r>
              <a:rPr lang="en-US" dirty="0"/>
              <a:t>5 </a:t>
            </a:r>
            <a:r>
              <a:rPr lang="th-TH" dirty="0"/>
              <a:t>ปี และ นานที่สุด </a:t>
            </a:r>
            <a:r>
              <a:rPr lang="en-US" dirty="0"/>
              <a:t>103 </a:t>
            </a:r>
            <a:r>
              <a:rPr lang="th-TH" dirty="0"/>
              <a:t>ปี </a:t>
            </a:r>
            <a:endParaRPr lang="en-US" dirty="0" smtClean="0"/>
          </a:p>
          <a:p>
            <a:r>
              <a:rPr lang="th-TH" dirty="0"/>
              <a:t>ในอดีตกลุ่มตัวอย่างประกอบอาชีพเกษตรกรรม ร้อยละ </a:t>
            </a:r>
            <a:r>
              <a:rPr lang="en-US" dirty="0"/>
              <a:t>94</a:t>
            </a:r>
            <a:r>
              <a:rPr lang="th-TH" dirty="0"/>
              <a:t>.6  และในปัจจุบันทั้งหมดไม่มีอาชีพ </a:t>
            </a:r>
            <a:endParaRPr lang="en-US" dirty="0" smtClean="0"/>
          </a:p>
          <a:p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221805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57214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3500" b="1" u="sng" dirty="0" smtClean="0">
                <a:solidFill>
                  <a:srgbClr val="FF0000"/>
                </a:solidFill>
              </a:rPr>
              <a:t>ด้านสุขภาพ</a:t>
            </a:r>
          </a:p>
          <a:p>
            <a:pPr marL="0" indent="0">
              <a:buNone/>
            </a:pPr>
            <a:r>
              <a:rPr lang="th-TH" dirty="0" smtClean="0"/>
              <a:t>กลุ่ม</a:t>
            </a:r>
            <a:r>
              <a:rPr lang="th-TH" dirty="0"/>
              <a:t>ตัวอย่างส่วนใหญ่มีบุตรเป็นผู้ดูแล ร้อยละ </a:t>
            </a:r>
            <a:r>
              <a:rPr lang="en-US" dirty="0"/>
              <a:t>89.2 </a:t>
            </a:r>
            <a:endParaRPr lang="th-TH" dirty="0"/>
          </a:p>
          <a:p>
            <a:r>
              <a:rPr lang="th-TH" dirty="0"/>
              <a:t>มีโรคประจำตัว ร้อยละ  </a:t>
            </a:r>
            <a:r>
              <a:rPr lang="en-US" dirty="0"/>
              <a:t>62.2  </a:t>
            </a:r>
            <a:endParaRPr lang="th-TH" dirty="0"/>
          </a:p>
          <a:p>
            <a:r>
              <a:rPr lang="th-TH" dirty="0"/>
              <a:t>มียาที่ใช้ประจำ  ร้อยละ  </a:t>
            </a:r>
            <a:r>
              <a:rPr lang="en-US" dirty="0"/>
              <a:t>62.2  </a:t>
            </a:r>
            <a:r>
              <a:rPr lang="th-TH" dirty="0"/>
              <a:t> </a:t>
            </a:r>
          </a:p>
          <a:p>
            <a:r>
              <a:rPr lang="th-TH" dirty="0"/>
              <a:t>มีความพิการที่เกิดขึ้นภายหลัง  ร้อยละ </a:t>
            </a:r>
            <a:r>
              <a:rPr lang="en-US" dirty="0"/>
              <a:t>21.6</a:t>
            </a:r>
            <a:r>
              <a:rPr lang="th-TH" dirty="0"/>
              <a:t>  </a:t>
            </a:r>
          </a:p>
          <a:p>
            <a:r>
              <a:rPr lang="th-TH" dirty="0"/>
              <a:t>ส่วนใหญ่ไม่ตรวจสุขภาพประจำปี ร้อยละ  </a:t>
            </a:r>
            <a:r>
              <a:rPr lang="en-US" dirty="0" smtClean="0"/>
              <a:t>56.8</a:t>
            </a:r>
            <a:endParaRPr lang="th-TH" dirty="0" smtClean="0"/>
          </a:p>
          <a:p>
            <a:r>
              <a:rPr lang="th-TH" dirty="0" smtClean="0"/>
              <a:t>ป่วย</a:t>
            </a:r>
            <a:r>
              <a:rPr lang="th-TH" dirty="0"/>
              <a:t>ด้วยโรคเรื้อรัง  ร้อยละ </a:t>
            </a:r>
            <a:r>
              <a:rPr lang="en-US" dirty="0"/>
              <a:t>62.2  </a:t>
            </a:r>
            <a:endParaRPr lang="th-TH" dirty="0" smtClean="0"/>
          </a:p>
          <a:p>
            <a:r>
              <a:rPr lang="th-TH" dirty="0" smtClean="0"/>
              <a:t>พักผ่อน</a:t>
            </a:r>
            <a:r>
              <a:rPr lang="th-TH" dirty="0"/>
              <a:t>โดยการนอนกลางวันเฉลี่ย  </a:t>
            </a:r>
            <a:r>
              <a:rPr lang="en-US" dirty="0"/>
              <a:t>2</a:t>
            </a:r>
            <a:r>
              <a:rPr lang="th-TH" dirty="0"/>
              <a:t>  ชั่วโมง              </a:t>
            </a:r>
            <a:endParaRPr lang="th-TH" dirty="0" smtClean="0"/>
          </a:p>
          <a:p>
            <a:pPr lvl="1"/>
            <a:r>
              <a:rPr lang="th-TH" dirty="0" smtClean="0"/>
              <a:t>หลับ</a:t>
            </a:r>
            <a:r>
              <a:rPr lang="th-TH" dirty="0"/>
              <a:t>สนิท  ร้อยละ </a:t>
            </a:r>
            <a:r>
              <a:rPr lang="en-US" dirty="0"/>
              <a:t>86.5  </a:t>
            </a:r>
            <a:r>
              <a:rPr lang="th-TH" dirty="0"/>
              <a:t>หลับไม่สนิท ร้อยละ  </a:t>
            </a:r>
            <a:r>
              <a:rPr lang="en-US" dirty="0"/>
              <a:t>13.5 </a:t>
            </a:r>
            <a:endParaRPr lang="th-TH" dirty="0" smtClean="0"/>
          </a:p>
          <a:p>
            <a:r>
              <a:rPr lang="th-TH" dirty="0" smtClean="0"/>
              <a:t>นอน</a:t>
            </a:r>
            <a:r>
              <a:rPr lang="th-TH" dirty="0"/>
              <a:t>ในตอนกลางคืนเฉลี่ย  </a:t>
            </a:r>
            <a:r>
              <a:rPr lang="en-US" dirty="0"/>
              <a:t>9</a:t>
            </a:r>
            <a:r>
              <a:rPr lang="th-TH" dirty="0"/>
              <a:t>  ชั่วโมง </a:t>
            </a:r>
            <a:endParaRPr lang="th-TH" dirty="0" smtClean="0"/>
          </a:p>
          <a:p>
            <a:pPr lvl="1"/>
            <a:r>
              <a:rPr lang="th-TH" dirty="0" smtClean="0"/>
              <a:t>หลับ</a:t>
            </a:r>
            <a:r>
              <a:rPr lang="th-TH" dirty="0"/>
              <a:t>สนิท ร้อยละ </a:t>
            </a:r>
            <a:r>
              <a:rPr lang="en-US" dirty="0"/>
              <a:t>100</a:t>
            </a:r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3993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568952" cy="64533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3600" b="1" u="sng" dirty="0" smtClean="0">
                <a:solidFill>
                  <a:srgbClr val="FF0000"/>
                </a:solidFill>
              </a:rPr>
              <a:t>ด้านการดำรงชีวิต</a:t>
            </a:r>
            <a:r>
              <a:rPr lang="th-TH" sz="3600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……</a:t>
            </a:r>
            <a:r>
              <a:rPr lang="th-TH" b="1" dirty="0" smtClean="0"/>
              <a:t>สามารถ</a:t>
            </a:r>
          </a:p>
          <a:p>
            <a:r>
              <a:rPr lang="th-TH" dirty="0" smtClean="0"/>
              <a:t>มองเห็น</a:t>
            </a:r>
            <a:r>
              <a:rPr lang="th-TH" dirty="0"/>
              <a:t>ภาพต่าง ๆ ได้ชัดในเวลากลางวันและกลางคืนเป็นประจำ </a:t>
            </a:r>
            <a:endParaRPr lang="th-TH" dirty="0" smtClean="0"/>
          </a:p>
          <a:p>
            <a:pPr lvl="1"/>
            <a:r>
              <a:rPr lang="th-TH" dirty="0" smtClean="0"/>
              <a:t>ร้อย</a:t>
            </a:r>
            <a:r>
              <a:rPr lang="th-TH" dirty="0"/>
              <a:t>ละ </a:t>
            </a:r>
            <a:r>
              <a:rPr lang="en-US" dirty="0"/>
              <a:t>67.6 </a:t>
            </a:r>
            <a:endParaRPr lang="en-US" dirty="0" smtClean="0"/>
          </a:p>
          <a:p>
            <a:r>
              <a:rPr lang="th-TH" dirty="0" smtClean="0"/>
              <a:t>ได้</a:t>
            </a:r>
            <a:r>
              <a:rPr lang="th-TH" dirty="0"/>
              <a:t>ยินเสียงระหว่างการพูดคุยได้อย่างชัดเจนโดยไม่ต้องพูดเสียงดัง ตะโกน หรือพูดซ้ำหลาย ๆ ครั้ง เป็นประจำ </a:t>
            </a:r>
            <a:endParaRPr lang="th-TH" dirty="0" smtClean="0"/>
          </a:p>
          <a:p>
            <a:pPr lvl="1"/>
            <a:r>
              <a:rPr lang="th-TH" dirty="0" smtClean="0"/>
              <a:t>ร้อย</a:t>
            </a:r>
            <a:r>
              <a:rPr lang="th-TH" dirty="0"/>
              <a:t>ละ </a:t>
            </a:r>
            <a:r>
              <a:rPr lang="en-US" dirty="0"/>
              <a:t>40.5 </a:t>
            </a:r>
            <a:endParaRPr lang="en-US" dirty="0" smtClean="0"/>
          </a:p>
          <a:p>
            <a:r>
              <a:rPr lang="th-TH" dirty="0" smtClean="0"/>
              <a:t>สื่อสาร</a:t>
            </a:r>
            <a:r>
              <a:rPr lang="th-TH" dirty="0"/>
              <a:t>พูดคุยโต้ตอบกับบุคคลต่าง ๆ ได้ด้วยความเข้าใจ  เป็นประจำ </a:t>
            </a:r>
            <a:endParaRPr lang="th-TH" dirty="0" smtClean="0"/>
          </a:p>
          <a:p>
            <a:pPr lvl="1"/>
            <a:r>
              <a:rPr lang="th-TH" dirty="0" smtClean="0"/>
              <a:t>ร้อย</a:t>
            </a:r>
            <a:r>
              <a:rPr lang="th-TH" dirty="0"/>
              <a:t>ละ</a:t>
            </a:r>
            <a:r>
              <a:rPr lang="en-US" dirty="0"/>
              <a:t> 56.8</a:t>
            </a:r>
            <a:r>
              <a:rPr lang="th-TH" dirty="0"/>
              <a:t> </a:t>
            </a:r>
            <a:endParaRPr lang="en-US" dirty="0" smtClean="0"/>
          </a:p>
          <a:p>
            <a:r>
              <a:rPr lang="th-TH" dirty="0" smtClean="0"/>
              <a:t>จดจำ</a:t>
            </a:r>
            <a:r>
              <a:rPr lang="th-TH" dirty="0"/>
              <a:t>เรื่องราวที่เกิดขึ้นระหว่างวันได้เป็นประจำ  </a:t>
            </a:r>
            <a:endParaRPr lang="th-TH" dirty="0" smtClean="0"/>
          </a:p>
          <a:p>
            <a:pPr lvl="1"/>
            <a:r>
              <a:rPr lang="th-TH" dirty="0" smtClean="0"/>
              <a:t>ร้อย</a:t>
            </a:r>
            <a:r>
              <a:rPr lang="th-TH" dirty="0"/>
              <a:t>ละ </a:t>
            </a:r>
            <a:r>
              <a:rPr lang="en-US" dirty="0"/>
              <a:t>59.5</a:t>
            </a:r>
            <a:r>
              <a:rPr lang="th-TH" dirty="0"/>
              <a:t> </a:t>
            </a:r>
            <a:endParaRPr lang="en-US" dirty="0" smtClean="0"/>
          </a:p>
          <a:p>
            <a:r>
              <a:rPr lang="th-TH" dirty="0" smtClean="0"/>
              <a:t>จดจำ</a:t>
            </a:r>
            <a:r>
              <a:rPr lang="th-TH" dirty="0"/>
              <a:t>เรื่องราวที่ผ่านมาหลายวันได้เป็นประจำ </a:t>
            </a:r>
            <a:endParaRPr lang="th-TH" dirty="0" smtClean="0"/>
          </a:p>
          <a:p>
            <a:pPr lvl="1"/>
            <a:r>
              <a:rPr lang="th-TH" dirty="0" smtClean="0"/>
              <a:t>ร้อย</a:t>
            </a:r>
            <a:r>
              <a:rPr lang="th-TH" dirty="0"/>
              <a:t>ละ </a:t>
            </a:r>
            <a:r>
              <a:rPr lang="en-US" dirty="0"/>
              <a:t>54.1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5051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496944" cy="6192688"/>
          </a:xfrm>
        </p:spPr>
        <p:txBody>
          <a:bodyPr>
            <a:normAutofit fontScale="92500" lnSpcReduction="20000"/>
          </a:bodyPr>
          <a:lstStyle/>
          <a:p>
            <a:r>
              <a:rPr lang="th-TH" dirty="0" smtClean="0"/>
              <a:t>เดิน</a:t>
            </a:r>
            <a:r>
              <a:rPr lang="th-TH" dirty="0"/>
              <a:t>ไปยังสถานที่ต่าง ๆ ในระยะใกล้ได้ด้วยตนเองโดยไม่ต้องมีคนหรืออุปกรณ์ช่วยได้เป็นประจำ </a:t>
            </a:r>
            <a:endParaRPr lang="th-TH" dirty="0" smtClean="0"/>
          </a:p>
          <a:p>
            <a:pPr lvl="1"/>
            <a:r>
              <a:rPr lang="th-TH" dirty="0" smtClean="0"/>
              <a:t>ร้อย</a:t>
            </a:r>
            <a:r>
              <a:rPr lang="th-TH" dirty="0"/>
              <a:t>ละ </a:t>
            </a:r>
            <a:r>
              <a:rPr lang="en-US" dirty="0"/>
              <a:t>54.1</a:t>
            </a:r>
            <a:r>
              <a:rPr lang="th-TH" dirty="0"/>
              <a:t> </a:t>
            </a:r>
            <a:endParaRPr lang="en-US" dirty="0" smtClean="0"/>
          </a:p>
          <a:p>
            <a:r>
              <a:rPr lang="th-TH" dirty="0" smtClean="0"/>
              <a:t>เดิน</a:t>
            </a:r>
            <a:r>
              <a:rPr lang="th-TH" dirty="0"/>
              <a:t>ไปยังสถานที่ต่างๆในระยะไกลได้ด้วยตนเองโดยไม่ต้องมีคนหรืออุปกรณ์ช่วยได้เป็นประจำ </a:t>
            </a:r>
            <a:endParaRPr lang="th-TH" dirty="0" smtClean="0"/>
          </a:p>
          <a:p>
            <a:pPr lvl="1"/>
            <a:r>
              <a:rPr lang="th-TH" dirty="0" smtClean="0"/>
              <a:t>ร้อย</a:t>
            </a:r>
            <a:r>
              <a:rPr lang="th-TH" dirty="0"/>
              <a:t>ละ </a:t>
            </a:r>
            <a:r>
              <a:rPr lang="en-US" dirty="0"/>
              <a:t>24.3</a:t>
            </a:r>
            <a:r>
              <a:rPr lang="th-TH" dirty="0"/>
              <a:t> </a:t>
            </a:r>
            <a:endParaRPr lang="en-US" dirty="0" smtClean="0"/>
          </a:p>
          <a:p>
            <a:r>
              <a:rPr lang="th-TH" dirty="0" smtClean="0"/>
              <a:t>เดิน</a:t>
            </a:r>
            <a:r>
              <a:rPr lang="th-TH" dirty="0"/>
              <a:t>ขึ้นลงบันไดได้ด้วยตนเอง ไม่ต้องมีคนหรืออุปกรณ์ช่วยได้เป็นประจำ </a:t>
            </a:r>
          </a:p>
          <a:p>
            <a:pPr lvl="1"/>
            <a:r>
              <a:rPr lang="th-TH" dirty="0" smtClean="0"/>
              <a:t>ร้อย</a:t>
            </a:r>
            <a:r>
              <a:rPr lang="th-TH" dirty="0"/>
              <a:t>ละ </a:t>
            </a:r>
            <a:r>
              <a:rPr lang="en-US" dirty="0" smtClean="0"/>
              <a:t>40.5</a:t>
            </a:r>
          </a:p>
          <a:p>
            <a:r>
              <a:rPr lang="th-TH" dirty="0" smtClean="0"/>
              <a:t>เคลื่อนไหว</a:t>
            </a:r>
            <a:r>
              <a:rPr lang="th-TH" dirty="0"/>
              <a:t>หรือ</a:t>
            </a:r>
            <a:r>
              <a:rPr lang="th-TH" dirty="0" smtClean="0"/>
              <a:t>ขยับอวัยวะต่างๆได้อ</a:t>
            </a:r>
            <a:r>
              <a:rPr lang="th-TH" dirty="0"/>
              <a:t>ย่างไม่ติดขัดและไม่มีอาการเจ็บปวดได้เป็น</a:t>
            </a:r>
            <a:r>
              <a:rPr lang="th-TH" dirty="0" smtClean="0"/>
              <a:t>ประจำ</a:t>
            </a:r>
          </a:p>
          <a:p>
            <a:pPr lvl="1"/>
            <a:r>
              <a:rPr lang="th-TH" dirty="0" smtClean="0"/>
              <a:t> </a:t>
            </a:r>
            <a:r>
              <a:rPr lang="th-TH" dirty="0"/>
              <a:t>ร้อยละ </a:t>
            </a:r>
            <a:r>
              <a:rPr lang="en-US" dirty="0"/>
              <a:t>54.1</a:t>
            </a:r>
            <a:r>
              <a:rPr lang="th-TH" dirty="0"/>
              <a:t> </a:t>
            </a:r>
            <a:endParaRPr lang="en-US" dirty="0" smtClean="0"/>
          </a:p>
          <a:p>
            <a:r>
              <a:rPr lang="th-TH" dirty="0" smtClean="0"/>
              <a:t>ลุก</a:t>
            </a:r>
            <a:r>
              <a:rPr lang="th-TH" dirty="0"/>
              <a:t>จากที่นอนหรือเก้าอี้ได้ด้วยตนเอง โดยไม่ต้องมีคนหรืออุปกรณ์ช่วยได้เป็นประจำ </a:t>
            </a:r>
            <a:endParaRPr lang="th-TH" dirty="0" smtClean="0"/>
          </a:p>
          <a:p>
            <a:pPr lvl="1"/>
            <a:r>
              <a:rPr lang="th-TH" dirty="0" smtClean="0"/>
              <a:t>ร้อย</a:t>
            </a:r>
            <a:r>
              <a:rPr lang="th-TH" dirty="0"/>
              <a:t>ละ </a:t>
            </a:r>
            <a:r>
              <a:rPr lang="en-US" dirty="0"/>
              <a:t>67.6</a:t>
            </a:r>
            <a:r>
              <a:rPr lang="th-T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001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640960" cy="6264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3600" b="1" u="sng" dirty="0" smtClean="0">
                <a:solidFill>
                  <a:srgbClr val="FF0000"/>
                </a:solidFill>
              </a:rPr>
              <a:t>ด้านการดูแลสุขภาพ</a:t>
            </a:r>
          </a:p>
          <a:p>
            <a:r>
              <a:rPr lang="th-TH" dirty="0"/>
              <a:t>มีการออกกำลังกายในอดีตเป็นประจำร้อยละ </a:t>
            </a:r>
            <a:r>
              <a:rPr lang="en-US" dirty="0"/>
              <a:t>40.5 </a:t>
            </a:r>
            <a:endParaRPr lang="th-TH" dirty="0" smtClean="0"/>
          </a:p>
          <a:p>
            <a:r>
              <a:rPr lang="th-TH" dirty="0"/>
              <a:t>ในปัจจุบันกลุ่มตัวอย่างส่วนใหญ่จะไม่ได้ออกกำลังเลยร้อยละ </a:t>
            </a:r>
            <a:r>
              <a:rPr lang="en-US" dirty="0" smtClean="0"/>
              <a:t>60.5</a:t>
            </a:r>
          </a:p>
          <a:p>
            <a:r>
              <a:rPr lang="th-TH" dirty="0"/>
              <a:t>การปฏิบัติกิจทางศาสนาโดยการสวดมนต์เป็นประจำร้อยละ </a:t>
            </a:r>
            <a:r>
              <a:rPr lang="en-US" dirty="0"/>
              <a:t>6</a:t>
            </a:r>
            <a:r>
              <a:rPr lang="en-US" dirty="0" smtClean="0"/>
              <a:t>3.2</a:t>
            </a:r>
            <a:r>
              <a:rPr lang="th-TH" dirty="0" smtClean="0"/>
              <a:t> </a:t>
            </a:r>
            <a:endParaRPr lang="en-US" dirty="0" smtClean="0"/>
          </a:p>
          <a:p>
            <a:r>
              <a:rPr lang="th-TH" dirty="0" smtClean="0"/>
              <a:t>ไม่เคยปฏิบัติกิจกรรม</a:t>
            </a:r>
            <a:r>
              <a:rPr lang="th-TH" dirty="0"/>
              <a:t>ทาง</a:t>
            </a:r>
            <a:r>
              <a:rPr lang="th-TH" dirty="0" smtClean="0"/>
              <a:t>ศาสนาภายนอกบ้านเป็น</a:t>
            </a:r>
            <a:r>
              <a:rPr lang="th-TH" dirty="0"/>
              <a:t>ร้อยละ </a:t>
            </a:r>
            <a:r>
              <a:rPr lang="en-US" dirty="0" smtClean="0"/>
              <a:t>78.4</a:t>
            </a:r>
          </a:p>
          <a:p>
            <a:r>
              <a:rPr lang="th-TH" dirty="0" smtClean="0"/>
              <a:t>การรับประทานอาหาร</a:t>
            </a:r>
          </a:p>
          <a:p>
            <a:pPr lvl="1"/>
            <a:r>
              <a:rPr lang="th-TH" dirty="0" smtClean="0"/>
              <a:t>เนื้อสัตว์ </a:t>
            </a:r>
            <a:r>
              <a:rPr lang="th-TH" dirty="0"/>
              <a:t>ไข่ นม </a:t>
            </a:r>
            <a:r>
              <a:rPr lang="th-TH" dirty="0" smtClean="0"/>
              <a:t>เป็นประจำ	ร้อยละ </a:t>
            </a:r>
            <a:r>
              <a:rPr lang="en-US" dirty="0" smtClean="0"/>
              <a:t>	91.9</a:t>
            </a:r>
          </a:p>
          <a:p>
            <a:pPr lvl="1"/>
            <a:r>
              <a:rPr lang="th-TH" dirty="0"/>
              <a:t>ข้าว แป้ง เป็น</a:t>
            </a:r>
            <a:r>
              <a:rPr lang="th-TH" dirty="0" smtClean="0"/>
              <a:t>ประจำ		ร้อย</a:t>
            </a:r>
            <a:r>
              <a:rPr lang="th-TH" dirty="0"/>
              <a:t>ละ </a:t>
            </a:r>
            <a:r>
              <a:rPr lang="en-US" dirty="0" smtClean="0"/>
              <a:t>	86.5</a:t>
            </a:r>
          </a:p>
          <a:p>
            <a:pPr lvl="1"/>
            <a:r>
              <a:rPr lang="th-TH" dirty="0" smtClean="0"/>
              <a:t>ไขมัน </a:t>
            </a:r>
            <a:r>
              <a:rPr lang="th-TH" dirty="0"/>
              <a:t>เป็น</a:t>
            </a:r>
            <a:r>
              <a:rPr lang="th-TH" dirty="0" smtClean="0"/>
              <a:t>ประจำ		ร้อย</a:t>
            </a:r>
            <a:r>
              <a:rPr lang="th-TH" dirty="0"/>
              <a:t>ละ </a:t>
            </a:r>
            <a:r>
              <a:rPr lang="en-US" dirty="0" smtClean="0"/>
              <a:t>	32.4</a:t>
            </a:r>
          </a:p>
          <a:p>
            <a:pPr lvl="1"/>
            <a:r>
              <a:rPr lang="th-TH" dirty="0" smtClean="0"/>
              <a:t>ผักเป็นประจำ		ร้อย</a:t>
            </a:r>
            <a:r>
              <a:rPr lang="th-TH" dirty="0"/>
              <a:t>ละ </a:t>
            </a:r>
            <a:r>
              <a:rPr lang="en-US" dirty="0" smtClean="0"/>
              <a:t>	86.5</a:t>
            </a:r>
            <a:endParaRPr lang="en-US" dirty="0"/>
          </a:p>
          <a:p>
            <a:pPr lvl="1"/>
            <a:r>
              <a:rPr lang="th-TH" dirty="0" smtClean="0"/>
              <a:t>ผลไม้เป็นประจำ		ร้อย</a:t>
            </a:r>
            <a:r>
              <a:rPr lang="th-TH" dirty="0"/>
              <a:t>ละ </a:t>
            </a:r>
            <a:r>
              <a:rPr lang="en-US" dirty="0" smtClean="0"/>
              <a:t>	76.7</a:t>
            </a:r>
          </a:p>
          <a:p>
            <a:pPr lvl="1"/>
            <a:r>
              <a:rPr lang="th-TH" dirty="0"/>
              <a:t>ไมโล/โอวัลติน เป็น</a:t>
            </a:r>
            <a:r>
              <a:rPr lang="th-TH" dirty="0" smtClean="0"/>
              <a:t>ประจำ	ร้อยละ	 </a:t>
            </a:r>
            <a:r>
              <a:rPr lang="en-US" dirty="0"/>
              <a:t>8</a:t>
            </a:r>
            <a:r>
              <a:rPr lang="en-US" dirty="0" smtClean="0"/>
              <a:t>9.5</a:t>
            </a:r>
            <a:r>
              <a:rPr lang="th-TH" dirty="0" smtClean="0"/>
              <a:t> 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th-TH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85540748"/>
      </p:ext>
    </p:extLst>
  </p:cSld>
  <p:clrMapOvr>
    <a:masterClrMapping/>
  </p:clrMapOvr>
</p:sld>
</file>

<file path=ppt/theme/theme1.xml><?xml version="1.0" encoding="utf-8"?>
<a:theme xmlns:a="http://schemas.openxmlformats.org/drawingml/2006/main" name="15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153</Template>
  <TotalTime>63</TotalTime>
  <Words>847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153</vt:lpstr>
      <vt:lpstr>พฤติกรรมสุขภาพของผู้สูงอายุที่มีอายุยืน </vt:lpstr>
      <vt:lpstr>PowerPoint Presentation</vt:lpstr>
      <vt:lpstr>                  ขอบเขตการศึกษา</vt:lpstr>
      <vt:lpstr>เครื่องมือที่ใช้ในการศึกษา</vt:lpstr>
      <vt:lpstr>ผลการศึกษา</vt:lpstr>
      <vt:lpstr>PowerPoint Presentation</vt:lpstr>
      <vt:lpstr>PowerPoint Presentation</vt:lpstr>
      <vt:lpstr>PowerPoint Presentation</vt:lpstr>
      <vt:lpstr>PowerPoint Presentation</vt:lpstr>
      <vt:lpstr>สรุปผลการศึกษา</vt:lpstr>
      <vt:lpstr>PowerPoint Presentation</vt:lpstr>
      <vt:lpstr>PowerPoint Presentation</vt:lpstr>
      <vt:lpstr>ขอบคุณครับ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Asus</dc:creator>
  <cp:lastModifiedBy>trlab</cp:lastModifiedBy>
  <cp:revision>11</cp:revision>
  <dcterms:created xsi:type="dcterms:W3CDTF">2015-12-02T01:28:50Z</dcterms:created>
  <dcterms:modified xsi:type="dcterms:W3CDTF">2015-12-08T06:07:47Z</dcterms:modified>
</cp:coreProperties>
</file>